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62" r:id="rId3"/>
    <p:sldId id="276" r:id="rId4"/>
    <p:sldId id="275" r:id="rId5"/>
    <p:sldId id="267" r:id="rId6"/>
    <p:sldId id="277" r:id="rId7"/>
    <p:sldId id="268" r:id="rId8"/>
    <p:sldId id="271" r:id="rId9"/>
    <p:sldId id="272" r:id="rId10"/>
    <p:sldId id="273" r:id="rId11"/>
    <p:sldId id="263" r:id="rId12"/>
    <p:sldId id="264" r:id="rId13"/>
    <p:sldId id="265" r:id="rId14"/>
    <p:sldId id="270" r:id="rId15"/>
    <p:sldId id="266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7F35C662-78C4-45E8-8C50-52636E602436}">
          <p14:sldIdLst>
            <p14:sldId id="256"/>
            <p14:sldId id="262"/>
            <p14:sldId id="276"/>
            <p14:sldId id="275"/>
            <p14:sldId id="267"/>
            <p14:sldId id="277"/>
            <p14:sldId id="268"/>
            <p14:sldId id="271"/>
            <p14:sldId id="272"/>
            <p14:sldId id="273"/>
            <p14:sldId id="263"/>
            <p14:sldId id="264"/>
            <p14:sldId id="265"/>
            <p14:sldId id="270"/>
            <p14:sldId id="266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72" autoAdjust="0"/>
  </p:normalViewPr>
  <p:slideViewPr>
    <p:cSldViewPr>
      <p:cViewPr varScale="1">
        <p:scale>
          <a:sx n="77" d="100"/>
          <a:sy n="77" d="100"/>
        </p:scale>
        <p:origin x="-11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8.xml"/><Relationship Id="rId1" Type="http://schemas.openxmlformats.org/officeDocument/2006/relationships/slide" Target="../slides/slide1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27F0D1-90F2-4B6E-BBD8-3CBDA627291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2325E3-A651-4E6B-A385-F89512E21287}">
      <dgm:prSet phldrT="[文本]" phldr="1"/>
      <dgm:spPr/>
      <dgm:t>
        <a:bodyPr/>
        <a:lstStyle/>
        <a:p>
          <a:endParaRPr lang="zh-CN" altLang="en-US"/>
        </a:p>
      </dgm:t>
    </dgm:pt>
    <dgm:pt modelId="{8A4E5496-D761-4E94-9BB2-290C2D603A20}" type="parTrans" cxnId="{0C90C29D-D85B-42BE-85A3-F7EDBF76B4B7}">
      <dgm:prSet/>
      <dgm:spPr/>
      <dgm:t>
        <a:bodyPr/>
        <a:lstStyle/>
        <a:p>
          <a:endParaRPr lang="zh-CN" altLang="en-US"/>
        </a:p>
      </dgm:t>
    </dgm:pt>
    <dgm:pt modelId="{3954FA84-A151-4555-9447-0B8242F8E09F}" type="sibTrans" cxnId="{0C90C29D-D85B-42BE-85A3-F7EDBF76B4B7}">
      <dgm:prSet/>
      <dgm:spPr/>
      <dgm:t>
        <a:bodyPr/>
        <a:lstStyle/>
        <a:p>
          <a:endParaRPr lang="zh-CN" altLang="en-US"/>
        </a:p>
      </dgm:t>
    </dgm:pt>
    <dgm:pt modelId="{6744F8E9-EAEA-440F-868C-BB7BB638B9A2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1" action="ppaction://hlinksldjump"/>
            </a:rPr>
            <a:t>材料</a:t>
          </a:r>
          <a:endParaRPr lang="zh-CN" altLang="en-US" dirty="0"/>
        </a:p>
      </dgm:t>
    </dgm:pt>
    <dgm:pt modelId="{8A6EF113-99F3-4805-B412-BB3B8EBB6475}" type="parTrans" cxnId="{0E67A588-9CFF-4299-AB0A-915B275E39D7}">
      <dgm:prSet/>
      <dgm:spPr/>
      <dgm:t>
        <a:bodyPr/>
        <a:lstStyle/>
        <a:p>
          <a:endParaRPr lang="zh-CN" altLang="en-US"/>
        </a:p>
      </dgm:t>
    </dgm:pt>
    <dgm:pt modelId="{BF55BC8B-82FF-4217-9AF8-15850EF28433}" type="sibTrans" cxnId="{0E67A588-9CFF-4299-AB0A-915B275E39D7}">
      <dgm:prSet/>
      <dgm:spPr/>
      <dgm:t>
        <a:bodyPr/>
        <a:lstStyle/>
        <a:p>
          <a:endParaRPr lang="zh-CN" altLang="en-US"/>
        </a:p>
      </dgm:t>
    </dgm:pt>
    <dgm:pt modelId="{45B98053-93D7-494F-816A-EB8CD96531AA}">
      <dgm:prSet phldrT="[文本]" phldr="1"/>
      <dgm:spPr/>
      <dgm:t>
        <a:bodyPr/>
        <a:lstStyle/>
        <a:p>
          <a:endParaRPr lang="zh-CN" altLang="en-US"/>
        </a:p>
      </dgm:t>
    </dgm:pt>
    <dgm:pt modelId="{0089BD1B-98F6-4070-8243-2C957FC78150}" type="parTrans" cxnId="{0806CE1B-3821-4607-A123-781C6255D686}">
      <dgm:prSet/>
      <dgm:spPr/>
      <dgm:t>
        <a:bodyPr/>
        <a:lstStyle/>
        <a:p>
          <a:endParaRPr lang="zh-CN" altLang="en-US"/>
        </a:p>
      </dgm:t>
    </dgm:pt>
    <dgm:pt modelId="{EC641D05-599C-4904-9ACE-461C1006D621}" type="sibTrans" cxnId="{0806CE1B-3821-4607-A123-781C6255D686}">
      <dgm:prSet/>
      <dgm:spPr/>
      <dgm:t>
        <a:bodyPr/>
        <a:lstStyle/>
        <a:p>
          <a:endParaRPr lang="zh-CN" altLang="en-US"/>
        </a:p>
      </dgm:t>
    </dgm:pt>
    <dgm:pt modelId="{1BDA0DC4-B2E2-4EDB-8EA2-B8FAE840FDDF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2" action="ppaction://hlinksldjump"/>
            </a:rPr>
            <a:t>绣法及图案</a:t>
          </a:r>
          <a:endParaRPr lang="zh-CN" altLang="en-US" dirty="0"/>
        </a:p>
      </dgm:t>
    </dgm:pt>
    <dgm:pt modelId="{74EECBB6-7BD4-4C79-9388-A2D55535F7DF}" type="parTrans" cxnId="{883CA8BA-8574-42CC-8406-825997131100}">
      <dgm:prSet/>
      <dgm:spPr/>
      <dgm:t>
        <a:bodyPr/>
        <a:lstStyle/>
        <a:p>
          <a:endParaRPr lang="zh-CN" altLang="en-US"/>
        </a:p>
      </dgm:t>
    </dgm:pt>
    <dgm:pt modelId="{EB4F5845-0598-4960-BB45-1B10028AF3F9}" type="sibTrans" cxnId="{883CA8BA-8574-42CC-8406-825997131100}">
      <dgm:prSet/>
      <dgm:spPr/>
      <dgm:t>
        <a:bodyPr/>
        <a:lstStyle/>
        <a:p>
          <a:endParaRPr lang="zh-CN" altLang="en-US"/>
        </a:p>
      </dgm:t>
    </dgm:pt>
    <dgm:pt modelId="{C05839CE-6CF9-43C1-A809-45ECB8AC774E}">
      <dgm:prSet phldrT="[文本]" phldr="1"/>
      <dgm:spPr/>
      <dgm:t>
        <a:bodyPr/>
        <a:lstStyle/>
        <a:p>
          <a:endParaRPr lang="zh-CN" altLang="en-US"/>
        </a:p>
      </dgm:t>
    </dgm:pt>
    <dgm:pt modelId="{A865EB1F-E029-4A84-B0ED-2506994FE54B}" type="parTrans" cxnId="{FABF6761-21DB-40D9-8722-536A217AF072}">
      <dgm:prSet/>
      <dgm:spPr/>
      <dgm:t>
        <a:bodyPr/>
        <a:lstStyle/>
        <a:p>
          <a:endParaRPr lang="zh-CN" altLang="en-US"/>
        </a:p>
      </dgm:t>
    </dgm:pt>
    <dgm:pt modelId="{27A11C9D-5A6D-4CD0-8AB6-8EF6B23D26CF}" type="sibTrans" cxnId="{FABF6761-21DB-40D9-8722-536A217AF072}">
      <dgm:prSet/>
      <dgm:spPr/>
      <dgm:t>
        <a:bodyPr/>
        <a:lstStyle/>
        <a:p>
          <a:endParaRPr lang="zh-CN" altLang="en-US"/>
        </a:p>
      </dgm:t>
    </dgm:pt>
    <dgm:pt modelId="{5688909D-AED4-469C-B295-CE1B4663AC60}">
      <dgm:prSet phldrT="[文本]"/>
      <dgm:spPr/>
      <dgm:t>
        <a:bodyPr/>
        <a:lstStyle/>
        <a:p>
          <a:r>
            <a:rPr lang="zh-CN" altLang="en-US" dirty="0" smtClean="0">
              <a:hlinkClick xmlns:r="http://schemas.openxmlformats.org/officeDocument/2006/relationships" r:id="rId3" action="ppaction://hlinksldjump"/>
            </a:rPr>
            <a:t>寓意</a:t>
          </a:r>
          <a:endParaRPr lang="zh-CN" altLang="en-US" dirty="0"/>
        </a:p>
      </dgm:t>
    </dgm:pt>
    <dgm:pt modelId="{EE62F467-F136-458E-BCDC-ED72AC3C370D}" type="parTrans" cxnId="{D8CAFDF8-A132-4759-9CE1-400ACA9E60BC}">
      <dgm:prSet/>
      <dgm:spPr/>
      <dgm:t>
        <a:bodyPr/>
        <a:lstStyle/>
        <a:p>
          <a:endParaRPr lang="zh-CN" altLang="en-US"/>
        </a:p>
      </dgm:t>
    </dgm:pt>
    <dgm:pt modelId="{8305F7A2-1849-4173-9948-E50984F00049}" type="sibTrans" cxnId="{D8CAFDF8-A132-4759-9CE1-400ACA9E60BC}">
      <dgm:prSet/>
      <dgm:spPr/>
      <dgm:t>
        <a:bodyPr/>
        <a:lstStyle/>
        <a:p>
          <a:endParaRPr lang="zh-CN" altLang="en-US"/>
        </a:p>
      </dgm:t>
    </dgm:pt>
    <dgm:pt modelId="{6B51929D-FDF2-419A-B0C6-356D62C4555A}" type="pres">
      <dgm:prSet presAssocID="{6F27F0D1-90F2-4B6E-BBD8-3CBDA627291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CAAAD2B-82ED-4BBE-BB7B-68D25437FF06}" type="pres">
      <dgm:prSet presAssocID="{162325E3-A651-4E6B-A385-F89512E21287}" presName="composite" presStyleCnt="0"/>
      <dgm:spPr/>
    </dgm:pt>
    <dgm:pt modelId="{D8B28F49-93D7-490E-8A25-F127BCD6973D}" type="pres">
      <dgm:prSet presAssocID="{162325E3-A651-4E6B-A385-F89512E2128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9FF0F0-FA97-4BE9-9E29-B7FC71834A7A}" type="pres">
      <dgm:prSet presAssocID="{162325E3-A651-4E6B-A385-F89512E2128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20B25C-4F38-429F-82C8-530C79C25BFC}" type="pres">
      <dgm:prSet presAssocID="{3954FA84-A151-4555-9447-0B8242F8E09F}" presName="sp" presStyleCnt="0"/>
      <dgm:spPr/>
    </dgm:pt>
    <dgm:pt modelId="{D180DB82-36D3-4DAD-884F-494069E9FEFE}" type="pres">
      <dgm:prSet presAssocID="{45B98053-93D7-494F-816A-EB8CD96531AA}" presName="composite" presStyleCnt="0"/>
      <dgm:spPr/>
    </dgm:pt>
    <dgm:pt modelId="{BECD9176-2D70-42B1-B293-A62B87BC1935}" type="pres">
      <dgm:prSet presAssocID="{45B98053-93D7-494F-816A-EB8CD96531A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4991F5-C7ED-48AA-956F-88B147B7E739}" type="pres">
      <dgm:prSet presAssocID="{45B98053-93D7-494F-816A-EB8CD96531A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D4E839-E9C7-464A-9217-B08616923EC6}" type="pres">
      <dgm:prSet presAssocID="{EC641D05-599C-4904-9ACE-461C1006D621}" presName="sp" presStyleCnt="0"/>
      <dgm:spPr/>
    </dgm:pt>
    <dgm:pt modelId="{77F1CCBB-2BFB-403B-9635-E5A2D5756D1F}" type="pres">
      <dgm:prSet presAssocID="{C05839CE-6CF9-43C1-A809-45ECB8AC774E}" presName="composite" presStyleCnt="0"/>
      <dgm:spPr/>
    </dgm:pt>
    <dgm:pt modelId="{2C8D5437-CA57-411D-92B8-07F1CE86A889}" type="pres">
      <dgm:prSet presAssocID="{C05839CE-6CF9-43C1-A809-45ECB8AC774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7D9F1E-C4EB-492E-B464-334FD9AD9DE5}" type="pres">
      <dgm:prSet presAssocID="{C05839CE-6CF9-43C1-A809-45ECB8AC774E}" presName="descendantText" presStyleLbl="alignAcc1" presStyleIdx="2" presStyleCnt="3" custLinFactNeighborX="-436" custLinFactNeighborY="-13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58D581-3F67-4DAE-8E6D-9AC6C39A4CD5}" type="presOf" srcId="{6744F8E9-EAEA-440F-868C-BB7BB638B9A2}" destId="{C09FF0F0-FA97-4BE9-9E29-B7FC71834A7A}" srcOrd="0" destOrd="0" presId="urn:microsoft.com/office/officeart/2005/8/layout/chevron2"/>
    <dgm:cxn modelId="{D2632D2D-EB32-417C-9390-369B94700F59}" type="presOf" srcId="{5688909D-AED4-469C-B295-CE1B4663AC60}" destId="{E27D9F1E-C4EB-492E-B464-334FD9AD9DE5}" srcOrd="0" destOrd="0" presId="urn:microsoft.com/office/officeart/2005/8/layout/chevron2"/>
    <dgm:cxn modelId="{0806CE1B-3821-4607-A123-781C6255D686}" srcId="{6F27F0D1-90F2-4B6E-BBD8-3CBDA6272918}" destId="{45B98053-93D7-494F-816A-EB8CD96531AA}" srcOrd="1" destOrd="0" parTransId="{0089BD1B-98F6-4070-8243-2C957FC78150}" sibTransId="{EC641D05-599C-4904-9ACE-461C1006D621}"/>
    <dgm:cxn modelId="{DD972C90-28D4-4FD5-BF48-55BB709E6306}" type="presOf" srcId="{1BDA0DC4-B2E2-4EDB-8EA2-B8FAE840FDDF}" destId="{FD4991F5-C7ED-48AA-956F-88B147B7E739}" srcOrd="0" destOrd="0" presId="urn:microsoft.com/office/officeart/2005/8/layout/chevron2"/>
    <dgm:cxn modelId="{307BE9C5-0433-4A6D-85D3-877F97F31E25}" type="presOf" srcId="{C05839CE-6CF9-43C1-A809-45ECB8AC774E}" destId="{2C8D5437-CA57-411D-92B8-07F1CE86A889}" srcOrd="0" destOrd="0" presId="urn:microsoft.com/office/officeart/2005/8/layout/chevron2"/>
    <dgm:cxn modelId="{E7953226-53B2-430B-9531-721F01BB2018}" type="presOf" srcId="{45B98053-93D7-494F-816A-EB8CD96531AA}" destId="{BECD9176-2D70-42B1-B293-A62B87BC1935}" srcOrd="0" destOrd="0" presId="urn:microsoft.com/office/officeart/2005/8/layout/chevron2"/>
    <dgm:cxn modelId="{0E67A588-9CFF-4299-AB0A-915B275E39D7}" srcId="{162325E3-A651-4E6B-A385-F89512E21287}" destId="{6744F8E9-EAEA-440F-868C-BB7BB638B9A2}" srcOrd="0" destOrd="0" parTransId="{8A6EF113-99F3-4805-B412-BB3B8EBB6475}" sibTransId="{BF55BC8B-82FF-4217-9AF8-15850EF28433}"/>
    <dgm:cxn modelId="{49608D78-7522-4632-A4C0-C21F79D1108B}" type="presOf" srcId="{162325E3-A651-4E6B-A385-F89512E21287}" destId="{D8B28F49-93D7-490E-8A25-F127BCD6973D}" srcOrd="0" destOrd="0" presId="urn:microsoft.com/office/officeart/2005/8/layout/chevron2"/>
    <dgm:cxn modelId="{D8CAFDF8-A132-4759-9CE1-400ACA9E60BC}" srcId="{C05839CE-6CF9-43C1-A809-45ECB8AC774E}" destId="{5688909D-AED4-469C-B295-CE1B4663AC60}" srcOrd="0" destOrd="0" parTransId="{EE62F467-F136-458E-BCDC-ED72AC3C370D}" sibTransId="{8305F7A2-1849-4173-9948-E50984F00049}"/>
    <dgm:cxn modelId="{FABF6761-21DB-40D9-8722-536A217AF072}" srcId="{6F27F0D1-90F2-4B6E-BBD8-3CBDA6272918}" destId="{C05839CE-6CF9-43C1-A809-45ECB8AC774E}" srcOrd="2" destOrd="0" parTransId="{A865EB1F-E029-4A84-B0ED-2506994FE54B}" sibTransId="{27A11C9D-5A6D-4CD0-8AB6-8EF6B23D26CF}"/>
    <dgm:cxn modelId="{0C90C29D-D85B-42BE-85A3-F7EDBF76B4B7}" srcId="{6F27F0D1-90F2-4B6E-BBD8-3CBDA6272918}" destId="{162325E3-A651-4E6B-A385-F89512E21287}" srcOrd="0" destOrd="0" parTransId="{8A4E5496-D761-4E94-9BB2-290C2D603A20}" sibTransId="{3954FA84-A151-4555-9447-0B8242F8E09F}"/>
    <dgm:cxn modelId="{883CA8BA-8574-42CC-8406-825997131100}" srcId="{45B98053-93D7-494F-816A-EB8CD96531AA}" destId="{1BDA0DC4-B2E2-4EDB-8EA2-B8FAE840FDDF}" srcOrd="0" destOrd="0" parTransId="{74EECBB6-7BD4-4C79-9388-A2D55535F7DF}" sibTransId="{EB4F5845-0598-4960-BB45-1B10028AF3F9}"/>
    <dgm:cxn modelId="{E2CCDFBC-4C9A-4549-AF33-ADEF95A9CC42}" type="presOf" srcId="{6F27F0D1-90F2-4B6E-BBD8-3CBDA6272918}" destId="{6B51929D-FDF2-419A-B0C6-356D62C4555A}" srcOrd="0" destOrd="0" presId="urn:microsoft.com/office/officeart/2005/8/layout/chevron2"/>
    <dgm:cxn modelId="{C34D38D2-4F5B-4180-982B-4B238C3E15E7}" type="presParOf" srcId="{6B51929D-FDF2-419A-B0C6-356D62C4555A}" destId="{ECAAAD2B-82ED-4BBE-BB7B-68D25437FF06}" srcOrd="0" destOrd="0" presId="urn:microsoft.com/office/officeart/2005/8/layout/chevron2"/>
    <dgm:cxn modelId="{02C1B9DC-91DA-436F-9397-8E01490EFF3D}" type="presParOf" srcId="{ECAAAD2B-82ED-4BBE-BB7B-68D25437FF06}" destId="{D8B28F49-93D7-490E-8A25-F127BCD6973D}" srcOrd="0" destOrd="0" presId="urn:microsoft.com/office/officeart/2005/8/layout/chevron2"/>
    <dgm:cxn modelId="{AFEE5448-B69F-4BFE-99B9-CD3D28137B6B}" type="presParOf" srcId="{ECAAAD2B-82ED-4BBE-BB7B-68D25437FF06}" destId="{C09FF0F0-FA97-4BE9-9E29-B7FC71834A7A}" srcOrd="1" destOrd="0" presId="urn:microsoft.com/office/officeart/2005/8/layout/chevron2"/>
    <dgm:cxn modelId="{B5E86020-980C-4527-AB63-BD032A3CD8C2}" type="presParOf" srcId="{6B51929D-FDF2-419A-B0C6-356D62C4555A}" destId="{AC20B25C-4F38-429F-82C8-530C79C25BFC}" srcOrd="1" destOrd="0" presId="urn:microsoft.com/office/officeart/2005/8/layout/chevron2"/>
    <dgm:cxn modelId="{5F12A7BC-DFBC-4AB4-B161-C79A2B3C45A3}" type="presParOf" srcId="{6B51929D-FDF2-419A-B0C6-356D62C4555A}" destId="{D180DB82-36D3-4DAD-884F-494069E9FEFE}" srcOrd="2" destOrd="0" presId="urn:microsoft.com/office/officeart/2005/8/layout/chevron2"/>
    <dgm:cxn modelId="{B4D74E6B-714A-4624-B372-C7F4506FA242}" type="presParOf" srcId="{D180DB82-36D3-4DAD-884F-494069E9FEFE}" destId="{BECD9176-2D70-42B1-B293-A62B87BC1935}" srcOrd="0" destOrd="0" presId="urn:microsoft.com/office/officeart/2005/8/layout/chevron2"/>
    <dgm:cxn modelId="{88E5CCDE-F59C-4201-A166-BFC39BCEAE21}" type="presParOf" srcId="{D180DB82-36D3-4DAD-884F-494069E9FEFE}" destId="{FD4991F5-C7ED-48AA-956F-88B147B7E739}" srcOrd="1" destOrd="0" presId="urn:microsoft.com/office/officeart/2005/8/layout/chevron2"/>
    <dgm:cxn modelId="{A3F19266-CA70-4114-A717-03AB641BA098}" type="presParOf" srcId="{6B51929D-FDF2-419A-B0C6-356D62C4555A}" destId="{9FD4E839-E9C7-464A-9217-B08616923EC6}" srcOrd="3" destOrd="0" presId="urn:microsoft.com/office/officeart/2005/8/layout/chevron2"/>
    <dgm:cxn modelId="{1A40FA48-3CA6-4D2F-B317-A43F1DEB16E7}" type="presParOf" srcId="{6B51929D-FDF2-419A-B0C6-356D62C4555A}" destId="{77F1CCBB-2BFB-403B-9635-E5A2D5756D1F}" srcOrd="4" destOrd="0" presId="urn:microsoft.com/office/officeart/2005/8/layout/chevron2"/>
    <dgm:cxn modelId="{E5E9C3F7-20FC-4407-8D4B-2C20D89E878A}" type="presParOf" srcId="{77F1CCBB-2BFB-403B-9635-E5A2D5756D1F}" destId="{2C8D5437-CA57-411D-92B8-07F1CE86A889}" srcOrd="0" destOrd="0" presId="urn:microsoft.com/office/officeart/2005/8/layout/chevron2"/>
    <dgm:cxn modelId="{EA022174-3E7C-44B8-9FD5-3026A1AF3188}" type="presParOf" srcId="{77F1CCBB-2BFB-403B-9635-E5A2D5756D1F}" destId="{E27D9F1E-C4EB-492E-B464-334FD9AD9DE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28F49-93D7-490E-8A25-F127BCD6973D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100" kern="1200"/>
        </a:p>
      </dsp:txBody>
      <dsp:txXfrm rot="-5400000">
        <a:off x="1" y="659114"/>
        <a:ext cx="1315172" cy="563646"/>
      </dsp:txXfrm>
    </dsp:sp>
    <dsp:sp modelId="{C09FF0F0-FA97-4BE9-9E29-B7FC71834A7A}">
      <dsp:nvSpPr>
        <dsp:cNvPr id="0" name=""/>
        <dsp:cNvSpPr/>
      </dsp:nvSpPr>
      <dsp:spPr>
        <a:xfrm rot="5400000">
          <a:off x="3611366" y="-2294665"/>
          <a:ext cx="1221231" cy="5813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6200" kern="1200" dirty="0" smtClean="0">
              <a:hlinkClick xmlns:r="http://schemas.openxmlformats.org/officeDocument/2006/relationships" r:id="" action="ppaction://hlinksldjump"/>
            </a:rPr>
            <a:t>材料</a:t>
          </a:r>
          <a:endParaRPr lang="zh-CN" altLang="en-US" sz="6200" kern="1200" dirty="0"/>
        </a:p>
      </dsp:txBody>
      <dsp:txXfrm rot="-5400000">
        <a:off x="1315172" y="61145"/>
        <a:ext cx="5754003" cy="1101999"/>
      </dsp:txXfrm>
    </dsp:sp>
    <dsp:sp modelId="{BECD9176-2D70-42B1-B293-A62B87BC1935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100" kern="1200"/>
        </a:p>
      </dsp:txBody>
      <dsp:txXfrm rot="-5400000">
        <a:off x="1" y="2346468"/>
        <a:ext cx="1315172" cy="563646"/>
      </dsp:txXfrm>
    </dsp:sp>
    <dsp:sp modelId="{FD4991F5-C7ED-48AA-956F-88B147B7E739}">
      <dsp:nvSpPr>
        <dsp:cNvPr id="0" name=""/>
        <dsp:cNvSpPr/>
      </dsp:nvSpPr>
      <dsp:spPr>
        <a:xfrm rot="5400000">
          <a:off x="3611366" y="-607310"/>
          <a:ext cx="1221231" cy="5813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6200" kern="1200" dirty="0" smtClean="0">
              <a:hlinkClick xmlns:r="http://schemas.openxmlformats.org/officeDocument/2006/relationships" r:id="" action="ppaction://hlinksldjump"/>
            </a:rPr>
            <a:t>绣法及图案</a:t>
          </a:r>
          <a:endParaRPr lang="zh-CN" altLang="en-US" sz="6200" kern="1200" dirty="0"/>
        </a:p>
      </dsp:txBody>
      <dsp:txXfrm rot="-5400000">
        <a:off x="1315172" y="1748500"/>
        <a:ext cx="5754003" cy="1101999"/>
      </dsp:txXfrm>
    </dsp:sp>
    <dsp:sp modelId="{2C8D5437-CA57-411D-92B8-07F1CE86A889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100" kern="1200"/>
        </a:p>
      </dsp:txBody>
      <dsp:txXfrm rot="-5400000">
        <a:off x="1" y="4033823"/>
        <a:ext cx="1315172" cy="563646"/>
      </dsp:txXfrm>
    </dsp:sp>
    <dsp:sp modelId="{E27D9F1E-C4EB-492E-B464-334FD9AD9DE5}">
      <dsp:nvSpPr>
        <dsp:cNvPr id="0" name=""/>
        <dsp:cNvSpPr/>
      </dsp:nvSpPr>
      <dsp:spPr>
        <a:xfrm rot="5400000">
          <a:off x="3586019" y="1063972"/>
          <a:ext cx="1221231" cy="58136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944" tIns="39370" rIns="39370" bIns="39370" numCol="1" spcCol="1270" anchor="ctr" anchorCtr="0">
          <a:noAutofit/>
        </a:bodyPr>
        <a:lstStyle/>
        <a:p>
          <a:pPr marL="285750" lvl="1" indent="-285750" algn="l" defTabSz="2755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6200" kern="1200" dirty="0" smtClean="0">
              <a:hlinkClick xmlns:r="http://schemas.openxmlformats.org/officeDocument/2006/relationships" r:id="" action="ppaction://hlinksldjump"/>
            </a:rPr>
            <a:t>寓意</a:t>
          </a:r>
          <a:endParaRPr lang="zh-CN" altLang="en-US" sz="6200" kern="1200" dirty="0"/>
        </a:p>
      </dsp:txBody>
      <dsp:txXfrm rot="-5400000">
        <a:off x="1289825" y="3419782"/>
        <a:ext cx="5754003" cy="11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7E53B-9AB1-45D9-A612-C5FDA17015C4}" type="datetimeFigureOut">
              <a:rPr lang="zh-CN" altLang="en-US" smtClean="0"/>
              <a:pPr/>
              <a:t>2017-06-05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660C8-9983-4411-B5AD-4B03F31E34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12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60C8-9983-4411-B5AD-4B03F31E345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1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660C8-9983-4411-B5AD-4B03F31E345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830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A82F0-5DC9-4B0C-AED1-E60416F42F9E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33F36-BAE4-4949-8385-636EB9E2A885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C0D8-6A83-4A84-934F-8CB1ACE56D86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9CE0B-510F-4704-BFF7-38FAF19FD56C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9781A-652C-46FB-A538-1F0763DB9405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D07CF-F7F2-4246-A13C-C238FF26AFEE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C792C-7B0B-410F-91F9-1ABB4EFFA68F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AECE-470B-4850-88E7-41D3DAEE9B78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5E0E-7BF6-4067-932B-578A99A6DEDE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588E-C002-4D5C-A53C-C50D370A72BA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6C37-47A8-4070-B13F-9AA90FFCCC2D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D154-B91E-4C5F-A3B9-544442C5CB14}" type="datetime1">
              <a:rPr lang="zh-CN" altLang="en-US" smtClean="0"/>
              <a:t>2017-06-05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1.xml"/><Relationship Id="rId7" Type="http://schemas.openxmlformats.org/officeDocument/2006/relationships/slide" Target="slide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>
            <a:noAutofit/>
          </a:bodyPr>
          <a:lstStyle/>
          <a:p>
            <a:r>
              <a:rPr lang="zh-CN" altLang="en-US" sz="7200" b="1" dirty="0" smtClean="0">
                <a:solidFill>
                  <a:srgbClr val="00B050"/>
                </a:solidFill>
                <a:latin typeface="华文仿宋" pitchFamily="2" charset="-122"/>
              </a:rPr>
              <a:t>针线交织中的灵魂</a:t>
            </a:r>
            <a:r>
              <a:rPr lang="en-US" altLang="zh-CN" sz="5000" b="1" dirty="0" smtClean="0">
                <a:solidFill>
                  <a:srgbClr val="00B050"/>
                </a:solidFill>
                <a:latin typeface="华文仿宋" pitchFamily="2" charset="-122"/>
              </a:rPr>
              <a:t/>
            </a:r>
            <a:br>
              <a:rPr lang="en-US" altLang="zh-CN" sz="5000" b="1" dirty="0" smtClean="0">
                <a:solidFill>
                  <a:srgbClr val="00B050"/>
                </a:solidFill>
                <a:latin typeface="华文仿宋" pitchFamily="2" charset="-122"/>
              </a:rPr>
            </a:br>
            <a:r>
              <a:rPr lang="en-US" altLang="zh-CN" sz="4000" b="1" dirty="0" smtClean="0">
                <a:solidFill>
                  <a:srgbClr val="00B050"/>
                </a:solidFill>
                <a:latin typeface="华文仿宋" pitchFamily="2" charset="-122"/>
              </a:rPr>
              <a:t>        </a:t>
            </a:r>
            <a:r>
              <a:rPr lang="en-US" altLang="zh-CN" sz="2800" b="1" dirty="0" smtClean="0">
                <a:solidFill>
                  <a:srgbClr val="00B050"/>
                </a:solidFill>
                <a:latin typeface="华文仿宋" pitchFamily="2" charset="-122"/>
              </a:rPr>
              <a:t>——</a:t>
            </a:r>
            <a:r>
              <a:rPr lang="zh-CN" altLang="en-US" sz="3600" b="1" dirty="0" smtClean="0">
                <a:solidFill>
                  <a:srgbClr val="00B050"/>
                </a:solidFill>
                <a:latin typeface="华文仿宋" pitchFamily="2" charset="-122"/>
              </a:rPr>
              <a:t>关于松桃</a:t>
            </a:r>
            <a:r>
              <a:rPr lang="zh-CN" altLang="en-US" sz="3200" b="1" dirty="0" smtClean="0">
                <a:solidFill>
                  <a:srgbClr val="00B050"/>
                </a:solidFill>
                <a:latin typeface="华文仿宋" pitchFamily="2" charset="-122"/>
              </a:rPr>
              <a:t>苗绣文化研究报告</a:t>
            </a:r>
            <a:endParaRPr lang="zh-CN" altLang="en-US" sz="3200" b="1" dirty="0">
              <a:solidFill>
                <a:srgbClr val="00B050"/>
              </a:solidFill>
              <a:latin typeface="华文仿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944816" cy="2207096"/>
          </a:xfrm>
        </p:spPr>
        <p:txBody>
          <a:bodyPr>
            <a:no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</a:rPr>
              <a:t>成员</a:t>
            </a:r>
            <a:r>
              <a:rPr lang="en-US" altLang="zh-CN" sz="4800" dirty="0" smtClean="0">
                <a:solidFill>
                  <a:schemeClr val="bg1"/>
                </a:solidFill>
              </a:rPr>
              <a:t>:</a:t>
            </a:r>
            <a:r>
              <a:rPr lang="zh-CN" altLang="en-US" sz="442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何莎 刘江丰 万支怡田雨琪 张飞越 姚阔  陈阳  勾浩鹏</a:t>
            </a:r>
            <a:endParaRPr lang="zh-CN" altLang="en-US" sz="442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4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259228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83671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endParaRPr lang="zh-CN" alt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073491" y="3861048"/>
            <a:ext cx="100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盘茎绣</a:t>
            </a:r>
            <a:endParaRPr lang="zh-CN" alt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941168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zh-CN" altLang="en-US" sz="2800" dirty="0"/>
              <a:t>一种古老而不缺现代美感的刺绣艺术。有两种绣法，一种先将绘有刺绣图案剪切下来，再讲图案贴在布上面进行刺绣，另一种直接在布上面刺绣。</a:t>
            </a:r>
          </a:p>
        </p:txBody>
      </p:sp>
      <p:pic>
        <p:nvPicPr>
          <p:cNvPr id="4099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5413978" cy="256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03148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剪贴绣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467544" y="328880"/>
            <a:ext cx="56878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>
                <a:solidFill>
                  <a:prstClr val="black"/>
                </a:solidFill>
              </a:rPr>
              <a:t>是最古老的一种刺绣，用金线，银线，铜线或者铅线等金属线为材料。</a:t>
            </a:r>
          </a:p>
        </p:txBody>
      </p:sp>
    </p:spTree>
    <p:extLst>
      <p:ext uri="{BB962C8B-B14F-4D97-AF65-F5344CB8AC3E}">
        <p14:creationId xmlns:p14="http://schemas.microsoft.com/office/powerpoint/2010/main" val="38660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                               </a:t>
            </a:r>
            <a:r>
              <a:rPr lang="zh-CN" altLang="en-US" sz="5400" dirty="0" smtClean="0"/>
              <a:t>蜀绣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27584" y="141277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</a:t>
            </a:r>
            <a:endParaRPr lang="zh-CN" altLang="en-US" sz="3600" dirty="0"/>
          </a:p>
        </p:txBody>
      </p:sp>
      <p:sp>
        <p:nvSpPr>
          <p:cNvPr id="4" name="矩形 3"/>
          <p:cNvSpPr/>
          <p:nvPr/>
        </p:nvSpPr>
        <p:spPr>
          <a:xfrm>
            <a:off x="108261" y="1412776"/>
            <a:ext cx="8892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/>
              <a:t>  蜀绣以</a:t>
            </a:r>
            <a:r>
              <a:rPr lang="zh-CN" altLang="en-US" sz="3600" dirty="0"/>
              <a:t>软缎、彩丝为主要</a:t>
            </a:r>
            <a:r>
              <a:rPr lang="zh-CN" altLang="en-US" sz="3600" dirty="0" smtClean="0"/>
              <a:t>原料。</a:t>
            </a:r>
            <a:endParaRPr lang="en-US" altLang="zh-CN" sz="3600" dirty="0" smtClean="0"/>
          </a:p>
          <a:p>
            <a:r>
              <a:rPr lang="zh-CN" altLang="en-US" sz="3600" dirty="0"/>
              <a:t> </a:t>
            </a:r>
            <a:endParaRPr lang="en-US" altLang="zh-CN" sz="3600" dirty="0" smtClean="0"/>
          </a:p>
          <a:p>
            <a:r>
              <a:rPr lang="zh-CN" altLang="en-US" sz="3600" dirty="0" smtClean="0"/>
              <a:t>  </a:t>
            </a:r>
            <a:endParaRPr lang="en-US" altLang="zh-CN" sz="3600" dirty="0" smtClean="0"/>
          </a:p>
          <a:p>
            <a:r>
              <a:rPr lang="zh-CN" altLang="en-US" sz="3600" dirty="0"/>
              <a:t> </a:t>
            </a:r>
            <a:r>
              <a:rPr lang="zh-CN" altLang="en-US" sz="3600" dirty="0" smtClean="0"/>
              <a:t>  </a:t>
            </a:r>
            <a:r>
              <a:rPr lang="zh-CN" altLang="en-US" sz="4000" dirty="0" smtClean="0"/>
              <a:t>特点</a:t>
            </a:r>
            <a:r>
              <a:rPr lang="zh-CN" altLang="en-US" sz="3600" dirty="0" smtClean="0"/>
              <a:t>：受</a:t>
            </a:r>
            <a:r>
              <a:rPr lang="zh-CN" altLang="en-US" sz="3600" dirty="0"/>
              <a:t>地理环境、风俗习惯、文化艺术等各方面的影响，经过长期的不断发 </a:t>
            </a:r>
            <a:r>
              <a:rPr lang="zh-CN" altLang="en-US" sz="3600" dirty="0" smtClean="0"/>
              <a:t>展</a:t>
            </a:r>
            <a:r>
              <a:rPr lang="zh-CN" altLang="en-US" sz="3600" dirty="0"/>
              <a:t>，逐渐形成了严谨细腻、光亮平整、构图疏朗、浑厚圆润、色彩明快的独特风格。</a:t>
            </a:r>
          </a:p>
          <a:p>
            <a:endParaRPr lang="zh-CN" altLang="en-US" sz="2400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93901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                               </a:t>
            </a:r>
            <a:r>
              <a:rPr lang="zh-CN" altLang="en-US" sz="5400" dirty="0" smtClean="0"/>
              <a:t>苏绣</a:t>
            </a:r>
            <a:r>
              <a:rPr lang="zh-CN" altLang="en-US" dirty="0" smtClean="0"/>
              <a:t>        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55576" y="1305342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    </a:t>
            </a:r>
            <a:r>
              <a:rPr lang="zh-CN" altLang="en-US" sz="3600" dirty="0" smtClean="0"/>
              <a:t>刺绣</a:t>
            </a:r>
            <a:r>
              <a:rPr lang="zh-CN" altLang="en-US" sz="3600" dirty="0"/>
              <a:t>与养蚕，缫丝分不开，所以刺绣，又称丝绣。</a:t>
            </a:r>
            <a:endParaRPr lang="en-US" altLang="zh-CN" sz="3600" dirty="0" smtClean="0"/>
          </a:p>
          <a:p>
            <a:r>
              <a:rPr lang="zh-CN" altLang="en-US" sz="3600" dirty="0" smtClean="0"/>
              <a:t>    </a:t>
            </a:r>
            <a:endParaRPr lang="en-US" altLang="zh-CN" sz="3600" dirty="0" smtClean="0"/>
          </a:p>
          <a:p>
            <a:r>
              <a:rPr lang="zh-CN" altLang="en-US" sz="3600" dirty="0"/>
              <a:t> </a:t>
            </a:r>
            <a:r>
              <a:rPr lang="zh-CN" altLang="en-US" sz="3600" dirty="0" smtClean="0"/>
              <a:t>   特点：苏绣</a:t>
            </a:r>
            <a:r>
              <a:rPr lang="zh-CN" altLang="en-US" sz="3600" dirty="0"/>
              <a:t>具有图案秀丽、构思巧妙、绣工细致、针法活泼、色彩清雅的独特风格，地方特色浓郁。绣技具有“平、齐、和、光、顺、匀”的特点</a:t>
            </a:r>
          </a:p>
        </p:txBody>
      </p:sp>
      <p:pic>
        <p:nvPicPr>
          <p:cNvPr id="819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41219"/>
            <a:ext cx="1287586" cy="171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6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                              </a:t>
            </a:r>
            <a:r>
              <a:rPr lang="zh-CN" altLang="en-US" sz="5400" dirty="0" smtClean="0"/>
              <a:t>湘绣</a:t>
            </a:r>
            <a:r>
              <a:rPr lang="zh-CN" altLang="en-US" dirty="0" smtClean="0"/>
              <a:t>            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585093" y="1196752"/>
            <a:ext cx="81186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/>
              <a:t>   湘绣</a:t>
            </a:r>
            <a:r>
              <a:rPr lang="zh-CN" altLang="en-US" sz="4000" dirty="0"/>
              <a:t>主要以纯丝、硬缎、软缎、透明纱和各种颜色的丝线、绒线绣制而成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en-US" altLang="zh-CN" sz="4000" dirty="0"/>
              <a:t> 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 特点：</a:t>
            </a:r>
            <a:r>
              <a:rPr lang="zh-CN" altLang="en-US" sz="4000" dirty="0"/>
              <a:t>构图严谨，色彩鲜明，各种针法富于表现力，通过丰富的色线和千变万化的针法，绣出的人物、动物、山水、花鸟等具有特殊的艺术效果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  <p:pic>
        <p:nvPicPr>
          <p:cNvPr id="921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66124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 smtClean="0"/>
              <a:t>粤绣</a:t>
            </a:r>
            <a:endParaRPr lang="zh-CN" alt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4271225"/>
            <a:ext cx="7416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   </a:t>
            </a:r>
            <a:r>
              <a:rPr lang="zh-CN" altLang="en-US" sz="4000" dirty="0" smtClean="0"/>
              <a:t>特点</a:t>
            </a:r>
            <a:r>
              <a:rPr lang="zh-CN" altLang="en-US" sz="3200" dirty="0" smtClean="0"/>
              <a:t>：</a:t>
            </a:r>
            <a:r>
              <a:rPr lang="zh-CN" altLang="en-US" sz="3600" dirty="0" smtClean="0"/>
              <a:t>以构图</a:t>
            </a:r>
            <a:r>
              <a:rPr lang="zh-CN" altLang="en-US" sz="3600" dirty="0"/>
              <a:t>饱满，形象传神，纹理清晰，色泽富丽，针法多样，善于变化的艺术特色而著称</a:t>
            </a:r>
            <a:r>
              <a:rPr lang="zh-CN" altLang="en-US" sz="3600" dirty="0" smtClean="0"/>
              <a:t>。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64160" y="264529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26876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</a:t>
            </a:r>
            <a:r>
              <a:rPr lang="zh-CN" altLang="en-US" sz="3600" dirty="0" smtClean="0"/>
              <a:t>粤绣</a:t>
            </a:r>
            <a:r>
              <a:rPr lang="zh-CN" altLang="en-US" sz="3600" dirty="0"/>
              <a:t>即广绣，全国四大名绣之一，历史上指广州、佛山、南海、番禺、顺德等地的刺绣品，即专指广府地区的刺绣工艺品，包括刺绣字画、刺绣戏服、珠绣等</a:t>
            </a:r>
            <a:r>
              <a:rPr lang="zh-CN" altLang="en-US" sz="2400" dirty="0"/>
              <a:t>。</a:t>
            </a:r>
          </a:p>
        </p:txBody>
      </p:sp>
      <p:pic>
        <p:nvPicPr>
          <p:cNvPr id="1024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140" y="5486026"/>
            <a:ext cx="937686" cy="120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7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                  材料   </a:t>
            </a:r>
            <a:endParaRPr lang="zh-CN" altLang="en-US" dirty="0"/>
          </a:p>
        </p:txBody>
      </p:sp>
      <p:pic>
        <p:nvPicPr>
          <p:cNvPr id="1026" name="Picture 2" descr="\\tsclient\udsda1\6608733_1106164240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31" y="1115178"/>
            <a:ext cx="3600400" cy="252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22" y="3578137"/>
            <a:ext cx="3672407" cy="275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785" y="1412776"/>
            <a:ext cx="4107476" cy="273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9" y="3429000"/>
            <a:ext cx="4070107" cy="305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7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196752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/>
              <a:t>反映宗教</a:t>
            </a:r>
            <a:r>
              <a:rPr lang="zh-CN" altLang="en-US" sz="3200" dirty="0" smtClean="0"/>
              <a:t>内容</a:t>
            </a:r>
            <a:endParaRPr lang="en-US" altLang="zh-CN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CN" sz="3200" dirty="0"/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 smtClean="0"/>
              <a:t> 反映农耕文化</a:t>
            </a:r>
            <a:endParaRPr lang="en-US" altLang="zh-CN" sz="32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CN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zh-CN" altLang="en-US" sz="3200" dirty="0" smtClean="0"/>
              <a:t>表达</a:t>
            </a:r>
            <a:r>
              <a:rPr lang="zh-CN" altLang="en-US" sz="3200" dirty="0"/>
              <a:t>对人文始祖的祖先崇拜和对历史的追忆。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CN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zh-CN" altLang="en-US" sz="3200" dirty="0" smtClean="0"/>
              <a:t>反映</a:t>
            </a:r>
            <a:r>
              <a:rPr lang="zh-CN" altLang="en-US" sz="3200" dirty="0"/>
              <a:t>生命哲学和对爱情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自由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平等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的不懈追求</a:t>
            </a:r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10" y="5721067"/>
            <a:ext cx="1469462" cy="85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4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9" y="345510"/>
            <a:ext cx="4104456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59" y="345511"/>
            <a:ext cx="324036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99" y="3429000"/>
            <a:ext cx="4228841" cy="263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80" y="3429001"/>
            <a:ext cx="3646884" cy="264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292494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蜀绣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292494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 苏绣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62373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        湘绣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00886" y="623309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</a:t>
            </a:r>
            <a:r>
              <a:rPr lang="zh-CN" altLang="en-US" dirty="0" smtClean="0"/>
              <a:t>粤绣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359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912468" cy="23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23081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85" y="3859513"/>
            <a:ext cx="46196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0" y="404664"/>
            <a:ext cx="4447967" cy="26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2" y="3952032"/>
            <a:ext cx="4320480" cy="267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5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5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647077062"/>
              </p:ext>
            </p:extLst>
          </p:nvPr>
        </p:nvGraphicFramePr>
        <p:xfrm>
          <a:off x="1187624" y="620688"/>
          <a:ext cx="712879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1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41248"/>
          </a:xfrm>
        </p:spPr>
        <p:txBody>
          <a:bodyPr/>
          <a:lstStyle/>
          <a:p>
            <a:r>
              <a:rPr lang="zh-CN" altLang="en-US" dirty="0" smtClean="0"/>
              <a:t>                               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64087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2800" dirty="0" smtClean="0"/>
              <a:t>国民党统治时期：苗服是每个人的日常着装</a:t>
            </a:r>
            <a:endParaRPr lang="en-US" altLang="zh-CN" sz="2800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800" dirty="0"/>
              <a:t>文化大革命</a:t>
            </a:r>
            <a:r>
              <a:rPr lang="zh-CN" altLang="en-US" sz="2800" dirty="0" smtClean="0"/>
              <a:t>时期：当时阶级问题十分尖锐，因为破“四旧”的举措，许多古老的传承下来的东西都被征收了</a:t>
            </a:r>
            <a:endParaRPr lang="en-US" altLang="zh-CN" sz="2800" dirty="0" smtClean="0"/>
          </a:p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2103" y="4149080"/>
            <a:ext cx="7200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/>
              <a:t>传承</a:t>
            </a:r>
            <a:endParaRPr lang="zh-CN" alt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7116087" y="1250485"/>
            <a:ext cx="1200329" cy="22322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/>
              <a:t>发展</a:t>
            </a:r>
            <a:endParaRPr lang="zh-CN" alt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4159223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zh-CN" altLang="en-US" sz="2800" dirty="0" smtClean="0"/>
              <a:t>个人：只有盛大节日，红白喜事或表演时，会穿上苗服</a:t>
            </a:r>
            <a:endParaRPr lang="en-US" altLang="zh-CN" sz="2800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zh-CN" altLang="en-US" sz="2800" dirty="0"/>
              <a:t>国家</a:t>
            </a:r>
            <a:r>
              <a:rPr lang="zh-CN" altLang="en-US" sz="2800" dirty="0" smtClean="0"/>
              <a:t>：有相关的工作人员把苗服保存在博物馆，国家也投入了相应的资金在苗绣的教学上</a:t>
            </a: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3974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意义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    </a:t>
            </a:r>
            <a:r>
              <a:rPr lang="zh-CN" altLang="en-US" sz="3600" dirty="0" smtClean="0"/>
              <a:t>苗绣</a:t>
            </a:r>
            <a:r>
              <a:rPr lang="zh-CN" altLang="en-US" sz="3600" dirty="0"/>
              <a:t>是一种古老而又神秘的东西，在人们心中有着特殊的意义，我们应该努力把这美好的东西留住，不让它们在我们的手中流失</a:t>
            </a:r>
            <a:r>
              <a:rPr lang="zh-CN" altLang="en-US" sz="3600" dirty="0" smtClean="0"/>
              <a:t>。同时我们也希望有更多人去学习它，有能力的人可以把它融入现代时尚，把它传承下去。</a:t>
            </a:r>
            <a:endParaRPr lang="en-US" altLang="zh-CN" sz="36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  </a:t>
            </a:r>
            <a:r>
              <a:rPr lang="zh-CN" altLang="en-US" sz="3600" dirty="0" smtClean="0"/>
              <a:t>当然我们也在行动，尽自己的所能去传承和发扬它</a:t>
            </a:r>
            <a:r>
              <a:rPr lang="zh-CN" altLang="en-US" sz="2800" dirty="0" smtClean="0"/>
              <a:t>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50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6" y="109696"/>
            <a:ext cx="500970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一筐子的</a:t>
            </a:r>
            <a:r>
              <a:rPr lang="zh-CN" altLang="en-US" sz="8000" b="1" cap="all" dirty="0">
                <a:ln/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果实</a:t>
            </a:r>
            <a:endParaRPr lang="zh-CN" altLang="en-US" sz="8000" b="1" cap="all" spc="0" dirty="0">
              <a:ln/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53732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</a:t>
            </a:r>
            <a:r>
              <a:rPr lang="zh-CN" altLang="en-US" sz="2800" dirty="0" smtClean="0"/>
              <a:t>  </a:t>
            </a:r>
            <a:endParaRPr lang="en-US" altLang="zh-CN" sz="2800" dirty="0" smtClean="0"/>
          </a:p>
          <a:p>
            <a:r>
              <a:rPr lang="en-US" altLang="zh-CN" sz="3600" dirty="0"/>
              <a:t> </a:t>
            </a:r>
            <a:r>
              <a:rPr lang="en-US" altLang="zh-CN" sz="3600" dirty="0" smtClean="0"/>
              <a:t>  </a:t>
            </a:r>
            <a:r>
              <a:rPr lang="zh-CN" altLang="en-US" sz="3600" dirty="0" smtClean="0">
                <a:latin typeface="方正彩云简体" pitchFamily="65" charset="-122"/>
                <a:ea typeface="方正彩云简体" pitchFamily="65" charset="-122"/>
              </a:rPr>
              <a:t>在研究的过程中，我们手牵手淌过湍急的大河，享受着雨水的洗礼，我们跌倒过，也有过争执，但最终都化成一根细绳，把我们的心牢牢地牵在一起。</a:t>
            </a:r>
            <a:endParaRPr lang="en-US" altLang="zh-CN" sz="3600" dirty="0" smtClean="0">
              <a:latin typeface="方正彩云简体" pitchFamily="65" charset="-122"/>
              <a:ea typeface="方正彩云简体" pitchFamily="65" charset="-122"/>
            </a:endParaRPr>
          </a:p>
          <a:p>
            <a:r>
              <a:rPr lang="en-US" altLang="zh-CN" sz="3600" dirty="0">
                <a:latin typeface="方正彩云简体" pitchFamily="65" charset="-122"/>
                <a:ea typeface="方正彩云简体" pitchFamily="65" charset="-122"/>
              </a:rPr>
              <a:t> </a:t>
            </a:r>
            <a:r>
              <a:rPr lang="en-US" altLang="zh-CN" sz="3600" dirty="0" smtClean="0">
                <a:latin typeface="方正彩云简体" pitchFamily="65" charset="-122"/>
                <a:ea typeface="方正彩云简体" pitchFamily="65" charset="-122"/>
              </a:rPr>
              <a:t>   </a:t>
            </a:r>
            <a:r>
              <a:rPr lang="zh-CN" altLang="en-US" sz="3600" dirty="0" smtClean="0">
                <a:latin typeface="方正彩云简体" pitchFamily="65" charset="-122"/>
                <a:ea typeface="方正彩云简体" pitchFamily="65" charset="-122"/>
              </a:rPr>
              <a:t>我们学会了什么是团队，怎么去合作，怎么去包容，这让我们的每一步都很有意义。</a:t>
            </a:r>
            <a:endParaRPr lang="zh-CN" altLang="en-US" sz="3600" dirty="0">
              <a:latin typeface="方正彩云简体" pitchFamily="65" charset="-122"/>
              <a:ea typeface="方正彩云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9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513"/>
            <a:ext cx="2880320" cy="2802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41419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有两种绣法，一种是沿着纹样的主线条起针落针，在一端起针，在另一端落针，另一种是现在主线条的任意一边起针落针，在越向另一端的主线条。</a:t>
            </a:r>
            <a:endParaRPr lang="zh-CN" alt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7833"/>
            <a:ext cx="2734231" cy="263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3414192"/>
            <a:ext cx="34563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先用绣针一路一路绣出筋脉，纹样轮廓凸显后，在按照团进行绣线颜色的配置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04286" y="2714139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平绣</a:t>
            </a:r>
            <a:endParaRPr lang="zh-CN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934113" y="2714139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垫秀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50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38566"/>
            <a:ext cx="3744416" cy="25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0" y="69269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r>
              <a:rPr lang="zh-CN" altLang="en-US" sz="3200" dirty="0" smtClean="0"/>
              <a:t>最古老的一种刺绣风格，融合普通的套针，镶针，齐针和插针。用在大面积的刺绣图案中。</a:t>
            </a:r>
            <a:endParaRPr lang="zh-CN" alt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216" y="3284984"/>
            <a:ext cx="4485877" cy="336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4366" y="3307346"/>
            <a:ext cx="38164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</a:t>
            </a:r>
            <a:r>
              <a:rPr lang="zh-CN" altLang="en-US" sz="2800" dirty="0" smtClean="0"/>
              <a:t>从苗语语境中道出的一种独特的刺绣针法，以勾勒出线条轮廓对花瓣和叶片的褶皱处以及颜色深浅的配置，达到巧妙的视觉效果</a:t>
            </a:r>
            <a:endParaRPr lang="zh-CN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64624" y="2431567"/>
            <a:ext cx="1046440" cy="5499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/>
              <a:t>衔</a:t>
            </a:r>
            <a:endParaRPr lang="en-US" altLang="zh-CN" sz="2800" dirty="0" smtClean="0"/>
          </a:p>
          <a:p>
            <a:r>
              <a:rPr lang="zh-CN" altLang="en-US" sz="2800" dirty="0" smtClean="0"/>
              <a:t>绣</a:t>
            </a:r>
            <a:endParaRPr lang="zh-CN" alt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243828" y="3568298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切绣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76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云流水">
  <a:themeElements>
    <a:clrScheme name="行云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云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行云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556</TotalTime>
  <Words>823</Words>
  <Application>Microsoft Office PowerPoint</Application>
  <PresentationFormat>全屏显示(4:3)</PresentationFormat>
  <Paragraphs>63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行云流水</vt:lpstr>
      <vt:lpstr>针线交织中的灵魂         ——关于松桃苗绣文化研究报告</vt:lpstr>
      <vt:lpstr>PowerPoint 演示文稿</vt:lpstr>
      <vt:lpstr>PowerPoint 演示文稿</vt:lpstr>
      <vt:lpstr>PowerPoint 演示文稿</vt:lpstr>
      <vt:lpstr>                               </vt:lpstr>
      <vt:lpstr>意义</vt:lpstr>
      <vt:lpstr>PowerPoint 演示文稿</vt:lpstr>
      <vt:lpstr>PowerPoint 演示文稿</vt:lpstr>
      <vt:lpstr>PowerPoint 演示文稿</vt:lpstr>
      <vt:lpstr>PowerPoint 演示文稿</vt:lpstr>
      <vt:lpstr>                                  蜀绣</vt:lpstr>
      <vt:lpstr>                                  苏绣        </vt:lpstr>
      <vt:lpstr>                                  湘绣            </vt:lpstr>
      <vt:lpstr>粤绣</vt:lpstr>
      <vt:lpstr>                                材料 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针线交织中的灵魂                      ——关于松桃苗绣文化研究报告</dc:title>
  <dc:creator>Teacher317</dc:creator>
  <cp:lastModifiedBy>lvcc</cp:lastModifiedBy>
  <cp:revision>52</cp:revision>
  <dcterms:created xsi:type="dcterms:W3CDTF">2017-05-15T09:13:56Z</dcterms:created>
  <dcterms:modified xsi:type="dcterms:W3CDTF">2017-06-05T00:42:55Z</dcterms:modified>
</cp:coreProperties>
</file>